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3" r:id="rId5"/>
    <p:sldId id="317" r:id="rId6"/>
    <p:sldId id="318" r:id="rId7"/>
    <p:sldId id="316" r:id="rId8"/>
    <p:sldId id="320" r:id="rId9"/>
    <p:sldId id="319" r:id="rId10"/>
    <p:sldId id="296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303"/>
            <p14:sldId id="317"/>
            <p14:sldId id="318"/>
            <p14:sldId id="316"/>
            <p14:sldId id="320"/>
            <p14:sldId id="319"/>
            <p14:sldId id="296"/>
          </p14:sldIdLst>
        </p14:section>
        <p14:section name="Problem Set up" id="{88294E19-6904-47AA-B184-F0E27FC1FB4C}">
          <p14:sldIdLst/>
        </p14:section>
        <p14:section name="Embodiment Design" id="{71B43428-6807-4AB9-8248-BB854D4EEEFF}">
          <p14:sldIdLst/>
        </p14:section>
        <p14:section name="Build Phase" id="{FF596EF2-128C-4E64-A61A-F3E9BB20605F}">
          <p14:sldIdLst/>
        </p14:section>
        <p14:section name="Testing and Validation" id="{8E8EEF18-DF67-4650-A7B8-5C58F429AA84}">
          <p14:sldIdLst/>
        </p14:section>
        <p14:section name="Project Management" id="{A7BEC58C-F7F8-4BD6-84CB-16BE2DA38256}">
          <p14:sldIdLst/>
        </p14:section>
        <p14:section name="Summary" id="{4C300BF7-36E4-4088-9A61-FD5AD972028E}">
          <p14:sldIdLst>
            <p14:sldId id="315"/>
          </p14:sldIdLst>
        </p14:section>
        <p14:section name="Backup Slides" id="{1B3CCD90-13A5-48D3-9111-A1677DE0799C}">
          <p14:sldIdLst/>
        </p14:section>
        <p14:section name="Functional Decopmosition" id="{EDC6A04F-423C-4940-855B-FC9FE1A86332}">
          <p14:sldIdLst/>
        </p14:section>
        <p14:section name="Concept Selection" id="{8CB161AF-49DE-4F03-B00D-781A04968C2F}">
          <p14:sldIdLst/>
        </p14:section>
        <p14:section name="Detailed Math" id="{8359201E-DCC9-4570-8795-589005A4ED44}">
          <p14:sldIdLst/>
        </p14:section>
        <p14:section name="Back Matter" id="{3B477371-1A9E-4F72-87A4-6BB6BC7C18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09C"/>
    <a:srgbClr val="A69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4177B-D1DF-9732-2B31-FA04C287FC68}" v="600" dt="2021-01-19T17:16:07.828"/>
    <p1510:client id="{0F99B3C4-6FC1-0804-B783-F499917312B8}" v="566" dt="2020-11-11T22:35:14.112"/>
    <p1510:client id="{1A08AB3C-A41F-0C3B-5F06-2D4B1C4C8725}" v="49" dt="2020-11-19T18:19:59.306"/>
    <p1510:client id="{1E7EF7DC-1061-B108-E5DD-6635B39DB580}" v="378" dt="2020-11-19T20:19:04.055"/>
    <p1510:client id="{350F7869-4A1F-A449-83C1-2056B5062091}" v="13" dt="2020-11-13T04:27:53.574"/>
    <p1510:client id="{84E85606-42D0-D6BC-9448-C429BE7F059D}" v="178" dt="2020-11-11T20:57:01.190"/>
    <p1510:client id="{8728DD5F-B0D5-74F0-FBB0-FE364CDDDE2B}" v="12" dt="2020-11-11T21:52:31.923"/>
    <p1510:client id="{97E52285-51D6-DFA4-4230-BD44695365C6}" v="1821" dt="2020-11-11T21:52:26.357"/>
    <p1510:client id="{AEB18A14-F319-093A-6460-9508A58A0BC2}" v="267" dt="2020-11-11T21:16:59.262"/>
    <p1510:client id="{BC204FB4-EBA6-7D2B-6449-F825DC936CF8}" v="8" dt="2020-11-12T16:35:59.597"/>
    <p1510:client id="{BE2957BE-6D44-89CE-0DA6-03BB4A91402B}" v="300" dt="2020-11-11T21:51:35.550"/>
    <p1510:client id="{F790F487-5B64-BFBC-305D-6C294B01323A}" v="142" dt="2020-11-19T18:28:00.054"/>
    <p1510:client id="{FC0D9938-3A4C-8B4C-8AA9-E6161955DA11}" v="276" dt="2020-11-12T23:58:20.912"/>
    <p1510:client id="{FDD722D6-E28D-80C2-4F13-6F2F2F77B40D}" v="2173" dt="2020-11-11T23:17:29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5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https://www.asme.org/topics-resources/content/the-future-of-nuclear-rockets-for-space-travel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independent part means the flux was found from the Energy equation not from CENOS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main interpreted customer need is a tool </a:t>
            </a:r>
          </a:p>
          <a:p>
            <a:r>
              <a:rPr lang="en-US" dirty="0"/>
              <a:t>Discuss the two operating lines</a:t>
            </a:r>
          </a:p>
          <a:p>
            <a:r>
              <a:rPr lang="en-US" dirty="0"/>
              <a:t>Include that new operating requirements are less stringent and are more of a reference</a:t>
            </a:r>
          </a:p>
          <a:p>
            <a:r>
              <a:rPr lang="en-US" dirty="0"/>
              <a:t>Main point is that the scope is not a complete set in stone design but more groundwork for future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main interpreted customer need is a tool </a:t>
            </a:r>
          </a:p>
          <a:p>
            <a:r>
              <a:rPr lang="en-US" dirty="0"/>
              <a:t>Include that new operating requirements are less stringent and are more of a reference</a:t>
            </a:r>
          </a:p>
          <a:p>
            <a:r>
              <a:rPr lang="en-US" dirty="0"/>
              <a:t>Talk about beginning with simpler design and move to complex if results are insufficient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geometries first then look into creating more abstract geometries with CAD</a:t>
            </a:r>
          </a:p>
          <a:p>
            <a:r>
              <a:rPr lang="en-US" dirty="0"/>
              <a:t>The key here is this will take longer as equations must be solved iteratively and requires finite element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snow, small, plane, air&#10;&#10;Description automatically generated">
            <a:extLst>
              <a:ext uri="{FF2B5EF4-FFF2-40B4-BE49-F238E27FC236}">
                <a16:creationId xmlns:a16="http://schemas.microsoft.com/office/drawing/2014/main" id="{BB29EF8A-BD1F-4DE4-AD9C-F2CFC9A4F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" y="-2510"/>
            <a:ext cx="12175623" cy="59283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22DF08-7D55-4D10-A183-D7F0C84F1AAC}"/>
              </a:ext>
            </a:extLst>
          </p:cNvPr>
          <p:cNvSpPr txBox="1">
            <a:spLocks/>
          </p:cNvSpPr>
          <p:nvPr/>
        </p:nvSpPr>
        <p:spPr>
          <a:xfrm>
            <a:off x="260686" y="298978"/>
            <a:ext cx="10515599" cy="2260355"/>
          </a:xfrm>
          <a:prstGeom prst="rect">
            <a:avLst/>
          </a:prstGeom>
          <a:solidFill>
            <a:srgbClr val="DAE3F3">
              <a:alpha val="63137"/>
            </a:srgb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Team 514: Hydrogen Pre-Heater in the Nuclear Thermal  Rocket Simulation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638EBA-4FB5-4285-B1D0-EAEDA6B7B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493" y="3782991"/>
            <a:ext cx="2253792" cy="1655762"/>
          </a:xfrm>
          <a:solidFill>
            <a:schemeClr val="accent1">
              <a:lumMod val="20000"/>
              <a:lumOff val="80000"/>
              <a:alpha val="63137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Michael Corak </a:t>
            </a:r>
          </a:p>
          <a:p>
            <a:r>
              <a:rPr lang="en-US" dirty="0">
                <a:latin typeface="Arial"/>
                <a:cs typeface="Arial"/>
              </a:rPr>
              <a:t>Kevin Hartzog</a:t>
            </a:r>
          </a:p>
          <a:p>
            <a:r>
              <a:rPr lang="en-US" dirty="0">
                <a:latin typeface="Arial"/>
                <a:cs typeface="Arial"/>
              </a:rPr>
              <a:t>Jordan Weid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3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Past Work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500" y="1711871"/>
                <a:ext cx="4556073" cy="30975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Arial"/>
                    <a:cs typeface="Arial"/>
                  </a:rPr>
                  <a:t>Induction coil heating modeled via convenient software called CENOS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Arial"/>
                    <a:cs typeface="Arial"/>
                  </a:rPr>
                  <a:t>Choose frequency and amperage as electrical boundary conditions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Arial"/>
                    <a:cs typeface="Arial"/>
                  </a:rPr>
                  <a:t>Planned workflow was to get the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𝑞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/>
                    <a:cs typeface="Arial"/>
                  </a:rPr>
                  <a:t>(W/m^2) from CENOS analysis inserted as constant heat flux boundary condition in ANSYS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Arial"/>
                    <a:cs typeface="Arial"/>
                  </a:rPr>
                  <a:t>Problem - CENOS does not provide surface heating in the solver but does provide power ratings of the induction coil 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711871"/>
                <a:ext cx="4556073" cy="3097521"/>
              </a:xfrm>
              <a:prstGeom prst="rect">
                <a:avLst/>
              </a:prstGeom>
              <a:blipFill>
                <a:blip r:embed="rId2"/>
                <a:stretch>
                  <a:fillRect l="-803" t="-1969" r="-1740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2" descr="A picture containing arrow&#10;&#10;Description automatically generated">
            <a:extLst>
              <a:ext uri="{FF2B5EF4-FFF2-40B4-BE49-F238E27FC236}">
                <a16:creationId xmlns:a16="http://schemas.microsoft.com/office/drawing/2014/main" id="{83FBDC2C-127E-44A5-9B6F-3683B7A93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12" r="-254" b="196"/>
          <a:stretch/>
        </p:blipFill>
        <p:spPr>
          <a:xfrm>
            <a:off x="4767434" y="123093"/>
            <a:ext cx="3435592" cy="28435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08C9911-73A1-4481-BBA0-6132FBCB7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031" r="-339" b="261"/>
          <a:stretch/>
        </p:blipFill>
        <p:spPr>
          <a:xfrm>
            <a:off x="8518916" y="123095"/>
            <a:ext cx="3435592" cy="2843559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1FA2C98-5E86-47EF-ABC2-9957B5F6DA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6C8DC-F503-4A72-B7C6-50977EBAB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81" y="3050179"/>
            <a:ext cx="5230690" cy="24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6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Past Work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500" y="1711871"/>
                <a:ext cx="4556073" cy="269520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  <a:latin typeface="Arial"/>
                    <a:cs typeface="Arial"/>
                  </a:rPr>
                  <a:t>ANSYS independent analysis using standard heat equation as constant heat flux boundary condition 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Analysis was performed to heat from 300K to 2000K at 0.01 kg/s</a:t>
                </a:r>
              </a:p>
            </p:txBody>
          </p:sp>
        </mc:Choice>
        <mc:Fallback xmlns="">
          <p:sp>
            <p:nvSpPr>
              <p:cNvPr id="3" name="Text Placeholder 3">
                <a:extLst>
                  <a:ext uri="{FF2B5EF4-FFF2-40B4-BE49-F238E27FC236}">
                    <a16:creationId xmlns:a16="http://schemas.microsoft.com/office/drawing/2014/main" id="{183FD7D5-8D44-4AF5-A46A-29CA50443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711871"/>
                <a:ext cx="4556073" cy="2695207"/>
              </a:xfrm>
              <a:prstGeom prst="rect">
                <a:avLst/>
              </a:prstGeom>
              <a:blipFill>
                <a:blip r:embed="rId3"/>
                <a:stretch>
                  <a:fillRect l="-803" t="-2262" r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50FFF1-0C76-448F-B77C-6922A0E32A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5AFD52-4857-4869-A914-A7D9E8AB9863}"/>
              </a:ext>
            </a:extLst>
          </p:cNvPr>
          <p:cNvCxnSpPr/>
          <p:nvPr/>
        </p:nvCxnSpPr>
        <p:spPr>
          <a:xfrm flipH="1">
            <a:off x="1987062" y="2945423"/>
            <a:ext cx="40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B0D16-3B86-4DA7-8955-9A077E8150A0}"/>
                  </a:ext>
                </a:extLst>
              </p:cNvPr>
              <p:cNvSpPr txBox="1"/>
              <p:nvPr/>
            </p:nvSpPr>
            <p:spPr>
              <a:xfrm>
                <a:off x="2391508" y="2760757"/>
                <a:ext cx="555408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𝐷𝐿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2B0D16-3B86-4DA7-8955-9A077E81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08" y="2760757"/>
                <a:ext cx="55540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F481310-F0AE-4487-9301-580593919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123" y="342211"/>
            <a:ext cx="5282223" cy="4837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2E5AFB-B6AF-43D2-A34C-38D87B4F3812}"/>
              </a:ext>
            </a:extLst>
          </p:cNvPr>
          <p:cNvSpPr txBox="1"/>
          <p:nvPr/>
        </p:nvSpPr>
        <p:spPr>
          <a:xfrm>
            <a:off x="6360465" y="5204250"/>
            <a:ext cx="4065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Temperature Distribution for 10-inch-long cylindrical heat exchanger</a:t>
            </a:r>
          </a:p>
        </p:txBody>
      </p:sp>
    </p:spTree>
    <p:extLst>
      <p:ext uri="{BB962C8B-B14F-4D97-AF65-F5344CB8AC3E}">
        <p14:creationId xmlns:p14="http://schemas.microsoft.com/office/powerpoint/2010/main" val="74947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Adjusted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83FD7D5-8D44-4AF5-A46A-29CA50443600}"/>
              </a:ext>
            </a:extLst>
          </p:cNvPr>
          <p:cNvSpPr txBox="1">
            <a:spLocks/>
          </p:cNvSpPr>
          <p:nvPr/>
        </p:nvSpPr>
        <p:spPr>
          <a:xfrm>
            <a:off x="317500" y="1711871"/>
            <a:ext cx="4556073" cy="2695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Provide a tool to select pre-heater power levels for different operating conditions like mass flow rate and temperature 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Investigate simple cylindrical heat exchanger and conduct heat transfer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6C1862-1749-43FF-9B6C-38AA589427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2E04B-654E-4489-B15A-DF6C83BA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02" y="1343920"/>
            <a:ext cx="6835298" cy="3984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9F4A1-8E9C-4C80-B2E1-E6E6F212CDFF}"/>
              </a:ext>
            </a:extLst>
          </p:cNvPr>
          <p:cNvSpPr txBox="1"/>
          <p:nvPr/>
        </p:nvSpPr>
        <p:spPr>
          <a:xfrm>
            <a:off x="7294353" y="5328646"/>
            <a:ext cx="2116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Simple Cylindrical Heat Exchanger</a:t>
            </a:r>
          </a:p>
        </p:txBody>
      </p:sp>
    </p:spTree>
    <p:extLst>
      <p:ext uri="{BB962C8B-B14F-4D97-AF65-F5344CB8AC3E}">
        <p14:creationId xmlns:p14="http://schemas.microsoft.com/office/powerpoint/2010/main" val="167442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Adjusted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6C1862-1749-43FF-9B6C-38AA589427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5E8BB7-F324-4340-A4D9-7FB95E7D49AA}"/>
              </a:ext>
            </a:extLst>
          </p:cNvPr>
          <p:cNvSpPr txBox="1">
            <a:spLocks/>
          </p:cNvSpPr>
          <p:nvPr/>
        </p:nvSpPr>
        <p:spPr>
          <a:xfrm>
            <a:off x="317500" y="1711871"/>
            <a:ext cx="4556073" cy="2695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Removed induction coil design and modeling from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Investigate alternative heat exchanger shapes and sizes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836E-BB68-480B-AAEF-1952E1EE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F3CC9-CB7B-42FE-9B80-3FBE7539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Construct complete heat transfer analysis for simple cylindrical heat exchanger that incorporates geometric properties</a:t>
            </a:r>
          </a:p>
          <a:p>
            <a:r>
              <a:rPr lang="en-US" sz="1800" dirty="0"/>
              <a:t>Provide preliminary design recommendations to sponsor for simple cylindrical heat exchanger</a:t>
            </a:r>
            <a:endParaRPr lang="en-US" sz="1400" dirty="0"/>
          </a:p>
          <a:p>
            <a:r>
              <a:rPr lang="en-US" sz="1800" dirty="0"/>
              <a:t>Talk to induction coil manufacturer, </a:t>
            </a:r>
            <a:r>
              <a:rPr lang="en-US" sz="1800" dirty="0" err="1"/>
              <a:t>Fluxtrol</a:t>
            </a:r>
            <a:r>
              <a:rPr lang="en-US" sz="1800" dirty="0"/>
              <a:t>, about how a typical coil design works for a client in order to comment on design recommendations for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FA1D-9E46-4E6D-A5F1-DD34D45E1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075293-06D0-430D-8DA5-D8C996DDD4F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38E0087-80EB-4D83-9EA6-FB645E60267E}"/>
              </a:ext>
            </a:extLst>
          </p:cNvPr>
          <p:cNvCxnSpPr/>
          <p:nvPr/>
        </p:nvCxnSpPr>
        <p:spPr>
          <a:xfrm flipH="1">
            <a:off x="5307096" y="1582654"/>
            <a:ext cx="6224505" cy="184200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5DA97-3A09-4720-AB65-89ECF7C65CE0}"/>
              </a:ext>
            </a:extLst>
          </p:cNvPr>
          <p:cNvSpPr txBox="1">
            <a:spLocks/>
          </p:cNvSpPr>
          <p:nvPr/>
        </p:nvSpPr>
        <p:spPr>
          <a:xfrm>
            <a:off x="317500" y="1711871"/>
            <a:ext cx="4071164" cy="1500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Motivation - simulate the conditions found at any length of test article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E35DF-22D1-4233-8868-EBBD7BAD0AC6}"/>
              </a:ext>
            </a:extLst>
          </p:cNvPr>
          <p:cNvSpPr/>
          <p:nvPr/>
        </p:nvSpPr>
        <p:spPr>
          <a:xfrm>
            <a:off x="5309269" y="4241466"/>
            <a:ext cx="6390104" cy="5748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BCF53-57F6-4239-94C6-E5EAE1C69E3E}"/>
              </a:ext>
            </a:extLst>
          </p:cNvPr>
          <p:cNvCxnSpPr/>
          <p:nvPr/>
        </p:nvCxnSpPr>
        <p:spPr>
          <a:xfrm flipV="1">
            <a:off x="5295567" y="4424446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C7A19-AD7B-4C65-8E66-22796029D6DA}"/>
              </a:ext>
            </a:extLst>
          </p:cNvPr>
          <p:cNvCxnSpPr>
            <a:cxnSpLocks/>
          </p:cNvCxnSpPr>
          <p:nvPr/>
        </p:nvCxnSpPr>
        <p:spPr>
          <a:xfrm flipV="1">
            <a:off x="5295566" y="4636335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942647-038F-4E2A-8F02-A88817DC5817}"/>
              </a:ext>
            </a:extLst>
          </p:cNvPr>
          <p:cNvCxnSpPr/>
          <p:nvPr/>
        </p:nvCxnSpPr>
        <p:spPr>
          <a:xfrm flipV="1">
            <a:off x="5247607" y="4007351"/>
            <a:ext cx="6458284" cy="27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0EEE880-DBE0-4189-9D77-0DA4F93D1518}"/>
              </a:ext>
            </a:extLst>
          </p:cNvPr>
          <p:cNvSpPr/>
          <p:nvPr/>
        </p:nvSpPr>
        <p:spPr>
          <a:xfrm>
            <a:off x="5287371" y="5279835"/>
            <a:ext cx="2259262" cy="521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FADC84-F202-478E-A684-D612D751573D}"/>
              </a:ext>
            </a:extLst>
          </p:cNvPr>
          <p:cNvCxnSpPr>
            <a:cxnSpLocks/>
          </p:cNvCxnSpPr>
          <p:nvPr/>
        </p:nvCxnSpPr>
        <p:spPr>
          <a:xfrm flipV="1">
            <a:off x="5283194" y="5422708"/>
            <a:ext cx="2256234" cy="287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87B6E-3C29-488A-A6CA-FB48470CFC00}"/>
              </a:ext>
            </a:extLst>
          </p:cNvPr>
          <p:cNvCxnSpPr>
            <a:cxnSpLocks/>
          </p:cNvCxnSpPr>
          <p:nvPr/>
        </p:nvCxnSpPr>
        <p:spPr>
          <a:xfrm flipV="1">
            <a:off x="5283193" y="5609867"/>
            <a:ext cx="225926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1BB257-D924-4A4B-889B-01208C997DBC}"/>
              </a:ext>
            </a:extLst>
          </p:cNvPr>
          <p:cNvCxnSpPr>
            <a:cxnSpLocks/>
          </p:cNvCxnSpPr>
          <p:nvPr/>
        </p:nvCxnSpPr>
        <p:spPr>
          <a:xfrm flipV="1">
            <a:off x="5307591" y="5062932"/>
            <a:ext cx="2251242" cy="8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46B53A-FEC6-4B96-ACAC-E0EFA5A2E2C7}"/>
              </a:ext>
            </a:extLst>
          </p:cNvPr>
          <p:cNvSpPr txBox="1"/>
          <p:nvPr/>
        </p:nvSpPr>
        <p:spPr>
          <a:xfrm>
            <a:off x="7862637" y="397175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50 inches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0458E-257B-4711-9F74-038E592CFB1E}"/>
              </a:ext>
            </a:extLst>
          </p:cNvPr>
          <p:cNvSpPr txBox="1"/>
          <p:nvPr/>
        </p:nvSpPr>
        <p:spPr>
          <a:xfrm>
            <a:off x="5917841" y="50164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20 inches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5537A4-8F81-4DDA-BC53-B305540EEE11}"/>
              </a:ext>
            </a:extLst>
          </p:cNvPr>
          <p:cNvCxnSpPr/>
          <p:nvPr/>
        </p:nvCxnSpPr>
        <p:spPr>
          <a:xfrm flipH="1" flipV="1">
            <a:off x="5231733" y="1456322"/>
            <a:ext cx="23227" cy="197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18295A-B3F5-495F-821B-5E83B886050E}"/>
              </a:ext>
            </a:extLst>
          </p:cNvPr>
          <p:cNvCxnSpPr>
            <a:cxnSpLocks/>
          </p:cNvCxnSpPr>
          <p:nvPr/>
        </p:nvCxnSpPr>
        <p:spPr>
          <a:xfrm>
            <a:off x="5245434" y="3420143"/>
            <a:ext cx="6456279" cy="2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0798-DE6C-43CE-9114-E3098F749A98}"/>
              </a:ext>
            </a:extLst>
          </p:cNvPr>
          <p:cNvSpPr txBox="1"/>
          <p:nvPr/>
        </p:nvSpPr>
        <p:spPr>
          <a:xfrm>
            <a:off x="7807157" y="351940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Distance (in)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FA1ED0-553A-4ED1-92FA-498D994D4502}"/>
              </a:ext>
            </a:extLst>
          </p:cNvPr>
          <p:cNvSpPr txBox="1"/>
          <p:nvPr/>
        </p:nvSpPr>
        <p:spPr>
          <a:xfrm rot="16200000">
            <a:off x="3583069" y="155474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Temperature (K)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C653652-1441-4986-83E5-F987D9A97AB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8B73B-66BF-45D8-B78D-8FD459B14FC1}"/>
              </a:ext>
            </a:extLst>
          </p:cNvPr>
          <p:cNvSpPr txBox="1"/>
          <p:nvPr/>
        </p:nvSpPr>
        <p:spPr>
          <a:xfrm>
            <a:off x="2740883" y="435976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  <a:cs typeface="Calibri"/>
              </a:rPr>
              <a:t>Standard Uranium core size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7C824A-EF2A-4E95-85E3-6A5A0F8464B9}"/>
              </a:ext>
            </a:extLst>
          </p:cNvPr>
          <p:cNvSpPr txBox="1"/>
          <p:nvPr/>
        </p:nvSpPr>
        <p:spPr>
          <a:xfrm>
            <a:off x="2783295" y="532574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</a:rPr>
              <a:t>NTREES test article size</a:t>
            </a:r>
            <a:endParaRPr lang="en-US" sz="1600" b="1">
              <a:solidFill>
                <a:srgbClr val="A69C95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31A251-805D-4FE8-98A6-218CC51B1586}"/>
              </a:ext>
            </a:extLst>
          </p:cNvPr>
          <p:cNvSpPr/>
          <p:nvPr/>
        </p:nvSpPr>
        <p:spPr>
          <a:xfrm>
            <a:off x="5219700" y="3352800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09FAAA-A22A-4A8D-8041-55F869057344}"/>
              </a:ext>
            </a:extLst>
          </p:cNvPr>
          <p:cNvSpPr/>
          <p:nvPr/>
        </p:nvSpPr>
        <p:spPr>
          <a:xfrm>
            <a:off x="7477124" y="3009900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1B80BC-F43F-4AC2-AAAE-D0FA6665AFBB}"/>
              </a:ext>
            </a:extLst>
          </p:cNvPr>
          <p:cNvSpPr/>
          <p:nvPr/>
        </p:nvSpPr>
        <p:spPr>
          <a:xfrm>
            <a:off x="9229724" y="1828799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094AB-CB88-4B0A-AADB-63FA22063E22}"/>
              </a:ext>
            </a:extLst>
          </p:cNvPr>
          <p:cNvSpPr txBox="1"/>
          <p:nvPr/>
        </p:nvSpPr>
        <p:spPr>
          <a:xfrm>
            <a:off x="5181600" y="2990850"/>
            <a:ext cx="7715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26CE19-A99D-4F3F-A90A-C15416805316}"/>
              </a:ext>
            </a:extLst>
          </p:cNvPr>
          <p:cNvSpPr txBox="1"/>
          <p:nvPr/>
        </p:nvSpPr>
        <p:spPr>
          <a:xfrm>
            <a:off x="7353300" y="26193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45553-A109-4277-87B7-5468B85CFABD}"/>
              </a:ext>
            </a:extLst>
          </p:cNvPr>
          <p:cNvSpPr txBox="1"/>
          <p:nvPr/>
        </p:nvSpPr>
        <p:spPr>
          <a:xfrm>
            <a:off x="9086850" y="1400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5A152A-106E-445B-9307-8EEB983C7D1F}"/>
              </a:ext>
            </a:extLst>
          </p:cNvPr>
          <p:cNvSpPr/>
          <p:nvPr/>
        </p:nvSpPr>
        <p:spPr>
          <a:xfrm>
            <a:off x="11487149" y="1523999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42360B-3A84-41C6-B689-5982E820E019}"/>
              </a:ext>
            </a:extLst>
          </p:cNvPr>
          <p:cNvSpPr txBox="1"/>
          <p:nvPr/>
        </p:nvSpPr>
        <p:spPr>
          <a:xfrm>
            <a:off x="11353800" y="11525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257083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 B : Concept Generation and Selection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8" descr="Calendar&#10;&#10;Description automatically generated">
            <a:extLst>
              <a:ext uri="{FF2B5EF4-FFF2-40B4-BE49-F238E27FC236}">
                <a16:creationId xmlns:a16="http://schemas.microsoft.com/office/drawing/2014/main" id="{65E6132E-1894-4A2B-BE0F-AC6BE7C86C4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899391" y="5611399"/>
            <a:ext cx="756417" cy="3108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7B1A4-CE5D-4026-9765-BB894C93C2C3}"/>
              </a:ext>
            </a:extLst>
          </p:cNvPr>
          <p:cNvSpPr txBox="1"/>
          <p:nvPr/>
        </p:nvSpPr>
        <p:spPr>
          <a:xfrm>
            <a:off x="837234" y="1686045"/>
            <a:ext cx="15857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AHP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B9593222-FB41-42A8-8436-059E1059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5" y="2265214"/>
            <a:ext cx="5405377" cy="2153949"/>
          </a:xfrm>
          <a:prstGeom prst="rect">
            <a:avLst/>
          </a:prstGeom>
        </p:spPr>
      </p:pic>
      <p:pic>
        <p:nvPicPr>
          <p:cNvPr id="6" name="Picture 8" descr="Table&#10;&#10;Description automatically generated">
            <a:extLst>
              <a:ext uri="{FF2B5EF4-FFF2-40B4-BE49-F238E27FC236}">
                <a16:creationId xmlns:a16="http://schemas.microsoft.com/office/drawing/2014/main" id="{ADFC7A3F-D2A4-4319-A829-60FA323E1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882" y="2662537"/>
            <a:ext cx="3723553" cy="13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TotalTime>455</TotalTime>
  <Words>438</Words>
  <Application>Microsoft Office PowerPoint</Application>
  <PresentationFormat>Widescreen</PresentationFormat>
  <Paragraphs>66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PowerPoint Presentation</vt:lpstr>
      <vt:lpstr>Past Work </vt:lpstr>
      <vt:lpstr>Past Work </vt:lpstr>
      <vt:lpstr>Adjusted Scope</vt:lpstr>
      <vt:lpstr>Adjusted Scope</vt:lpstr>
      <vt:lpstr>Future Work</vt:lpstr>
      <vt:lpstr>Project Background</vt:lpstr>
      <vt:lpstr>Appendix B : Concept Generation and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Kevin Hartzog</cp:lastModifiedBy>
  <cp:revision>111</cp:revision>
  <dcterms:created xsi:type="dcterms:W3CDTF">2019-02-05T17:04:43Z</dcterms:created>
  <dcterms:modified xsi:type="dcterms:W3CDTF">2021-01-20T17:57:26Z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